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73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4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04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85BDE-191D-4F1E-A994-B7531EFC903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5BCAC-79B0-4E7E-8E7D-D543C4FF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8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12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59112-F430-2848-5FBD-96A532540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B712A8-0643-37E5-2E28-6BAE4F33EA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CACD5-4BAF-C424-D7DF-89A39DBB6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AAE07-6492-5122-24C9-E840BCE960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6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endParaRPr lang="en-US" sz="1200" dirty="0">
              <a:solidFill>
                <a:srgbClr val="0C234B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28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drahtweberei.de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5BCAC-79B0-4E7E-8E7D-D543C4FF25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8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C044E-37FA-3ABC-2387-384B078C9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0DF05-9AB0-B328-FF9F-9B6008106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762CF-B442-DED4-E61E-B95F2E02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1F7B-02F9-47FC-AFC8-236B36A55057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2465B-9777-9FB3-734C-F8C5158BB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C316-50D7-772E-3FFB-0CE3FB07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9CDF-4859-BB73-9A57-DD120F71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BC491-7959-6E6D-BB34-D29B5141F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A072-82C5-F283-BB0A-21959707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D458-3DCC-4FE4-BC80-D206230206F1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0F56A-5F63-707D-E0FD-5D885738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3BAAA-BECD-9719-92CE-C27D6B6C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28EFD-961B-6EA6-972C-AE05A81C8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0D6CF-4392-4945-9E4A-BFD95234A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1505E-4697-AE85-BDF9-9B8EAC08D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E68A-1DEB-4A97-9A3E-ECAACC9FBC5E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EF6AA-B79A-E95E-6E50-181E5A96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C8EFF-5BE2-57F7-D16E-98606170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4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0EEA-A9A5-0CDF-39BD-1838840A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330D-9D30-ED37-7EF4-56773D2B8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7ADE6-C869-E235-7732-219CE9C3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7F10-FB05-4FD3-978C-D893A253F6BF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2D3DB-8A2D-8DF0-39C3-29743823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68D73-4A8E-C470-81C8-EBCDB65E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69E9E-C7FE-F842-2B11-6B91E0BE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B1EBA-E58E-0CA3-B841-177EA6B6A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8056D-0B13-FAC0-D311-5129EABC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3FF6E-584A-4219-89E3-0C3757F5D99D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CC1F0-8C90-05BC-25B1-D74F54FE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DB33F-824F-9E0C-F9A9-8FCC392C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2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7D3A4-7687-27CB-AA74-AE022EF3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38B8C-20FE-7896-5704-896A9E001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16010-2428-6809-DE34-68DD536D6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93AF77-A219-CE66-51DF-2681A9A8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56DF-AEEB-4CDC-A1C9-AF0239E26B5D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A8597-B1B2-7149-E669-740BE8CA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F5865-C9E5-6823-42DE-6A7A585D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2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2423-E859-0429-E4AA-13E973B3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A1DF1-D13F-2AD4-9105-D6D81918B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0ADF05-BDF1-A601-0C41-94F75D1E1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D3BE4-C851-FF03-2B06-D6EF2FD95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DB47B-75F2-1093-5B3A-FED0D16C85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EA884C-4A3F-1148-F3C0-3ABB2092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53AD0-48BB-4372-BE55-B37F7F6D8E1B}" type="datetime1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54B32-8055-1270-8EAC-97E6C411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B140C-EBEE-7AC4-C8C1-A9EE99CC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2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51ED-024A-F097-81CD-A30AAC11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2D615-2D04-AAB0-5EE1-388395C31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E33E8-DD37-4F17-B4FD-49097D295FDD}" type="datetime1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0759C-473E-D2F7-4C17-2DBB59A3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D9DFB-0C8D-24FA-B2DC-AAE92957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85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50A03-7A62-D7CC-3DF6-1DCF7224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925FD-4BC7-470F-931C-1A32DF30404A}" type="datetime1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38598-1851-A56A-3AF2-26B0E4768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94CC2-A59E-6FBE-1725-780B4911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2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2529-8A7B-0DD4-1757-2C10AFCA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A986B-135A-0780-EF28-3C3054DBD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6DB66-3651-2684-2D05-E2632246A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DC59BF-C1DC-8B6A-FA35-0594AE50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4E9C-1F9F-4B47-9279-90D5212CD806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2DE3B-29DA-A9A4-0C93-EAB028C6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FC05B-DA16-A6A1-1967-11FA55CA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5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EF81-8E3F-E4EC-74DE-B7B2101F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BD7DA-1237-4DE6-5CA9-305727198E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D9296-3C48-7989-DE65-1F9A2F86C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84628D-AD3D-843D-F228-B13DB1EB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01B04-FDC1-4268-9D2F-2D3678D58832}" type="datetime1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C1595-D7A9-1F9C-6C02-8CAFD94C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6A12-0FD6-52FC-72C2-687203CD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3F4FD-0E28-B7E6-06F0-9A116313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B1337-EB19-EDA4-CFCF-2BB332756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DAC15-F6E9-FE05-321C-A19F124A5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8F943D-61DB-44A1-84F2-859A8DA34E86}" type="datetime1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9DB77-1D40-41FE-31CB-0A578D603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69540-A1B9-75DE-2E8C-DE258C936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5B80F0-FF2D-444D-B716-70EB5764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8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jp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8CE9-AEA3-2553-D110-ECBA2C56E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198" y="1122363"/>
            <a:ext cx="10571602" cy="2387600"/>
          </a:xfrm>
        </p:spPr>
        <p:txBody>
          <a:bodyPr>
            <a:normAutofit/>
          </a:bodyPr>
          <a:lstStyle/>
          <a:p>
            <a:r>
              <a:rPr lang="en-US" sz="5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Effect of Upstream Screens on Flow Unsteadiness in a Supersonic Wind Tunnel</a:t>
            </a:r>
            <a:endParaRPr lang="en-US" sz="5000" dirty="0">
              <a:solidFill>
                <a:srgbClr val="0C234B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D290C-6B44-54B3-9B75-17E515903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830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Anna Gold</a:t>
            </a:r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Mentor: Dr. James Threadgill</a:t>
            </a: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C234B"/>
                </a:solidFill>
                <a:effectLst/>
                <a:uLnTx/>
                <a:uFillTx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Arizona NASA Space Grant Symposium – Tempe, Arizona</a:t>
            </a:r>
          </a:p>
          <a:p>
            <a:pPr>
              <a:lnSpc>
                <a:spcPct val="16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April 19</a:t>
            </a:r>
            <a:r>
              <a:rPr lang="en-US" baseline="300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</a:t>
            </a: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B6DB8-89D2-4F9E-951C-07915EF8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5BD1D-00A5-4D3D-B870-BF71FCD7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E901BD84-9CC1-039D-714A-D2BC493D3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&#10;&#10;Description automatically generated">
            <a:extLst>
              <a:ext uri="{FF2B5EF4-FFF2-40B4-BE49-F238E27FC236}">
                <a16:creationId xmlns:a16="http://schemas.microsoft.com/office/drawing/2014/main" id="{953BFDD9-6E9C-79ED-F9CB-2B388EA6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76" y="2508631"/>
            <a:ext cx="432348" cy="4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B30472-9C88-AC95-B094-E4F3FB7F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2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62DDE-2167-686C-5EEB-FE53AE4E0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9689D-119D-5BEB-931A-3F5914D9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 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EE6C2-056F-DCE1-4669-6933818B7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F6068-05C8-5632-A1AC-7DB9D892A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4DBEA-FE61-BDDF-62D4-A7CE7F8E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2F514-153F-26B5-5BBB-5BEF93EB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8D4562-F14A-EF95-22FF-C204B78512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35" r="6561"/>
          <a:stretch/>
        </p:blipFill>
        <p:spPr>
          <a:xfrm>
            <a:off x="4493101" y="2768049"/>
            <a:ext cx="965869" cy="3087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77A6F1-ECFC-758D-66FE-7B859C8B3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526" y="1275629"/>
            <a:ext cx="1449131" cy="1413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02BE56-5AEB-804C-CB5C-7C63A12C4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2965" y="1357943"/>
            <a:ext cx="1459181" cy="1257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DCD769-0387-EA24-84B4-7BE089AA418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136" t="4167" r="8181" b="4618"/>
          <a:stretch/>
        </p:blipFill>
        <p:spPr>
          <a:xfrm>
            <a:off x="401577" y="2771945"/>
            <a:ext cx="1188577" cy="3087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FC6C83-F03B-C097-6454-050B246EB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5291" y="2707353"/>
            <a:ext cx="1334276" cy="315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C76408-DAC3-FF6D-9B6B-26EDB56D30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4035" y="1289709"/>
            <a:ext cx="1377309" cy="13936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EC51C09-B7A4-A79B-5952-43DE08BBF7CF}"/>
              </a:ext>
            </a:extLst>
          </p:cNvPr>
          <p:cNvSpPr/>
          <p:nvPr/>
        </p:nvSpPr>
        <p:spPr>
          <a:xfrm>
            <a:off x="1910699" y="1008105"/>
            <a:ext cx="1920136" cy="1956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5967A7-2B49-6C3F-D429-BFC2AB5061A4}"/>
              </a:ext>
            </a:extLst>
          </p:cNvPr>
          <p:cNvSpPr/>
          <p:nvPr/>
        </p:nvSpPr>
        <p:spPr>
          <a:xfrm>
            <a:off x="148107" y="2577746"/>
            <a:ext cx="702293" cy="681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69E439-68C4-AE07-0D6C-CE7A09AB3B50}"/>
              </a:ext>
            </a:extLst>
          </p:cNvPr>
          <p:cNvCxnSpPr>
            <a:cxnSpLocks/>
            <a:stCxn id="20" idx="7"/>
            <a:endCxn id="18" idx="2"/>
          </p:cNvCxnSpPr>
          <p:nvPr/>
        </p:nvCxnSpPr>
        <p:spPr>
          <a:xfrm flipV="1">
            <a:off x="747552" y="1986513"/>
            <a:ext cx="1163147" cy="69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5293578-098E-935B-91DF-938840BDFEAF}"/>
              </a:ext>
            </a:extLst>
          </p:cNvPr>
          <p:cNvSpPr/>
          <p:nvPr/>
        </p:nvSpPr>
        <p:spPr>
          <a:xfrm>
            <a:off x="6010182" y="954270"/>
            <a:ext cx="1920136" cy="1956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943B356-FFFD-3C5B-315A-F2CE128590B8}"/>
              </a:ext>
            </a:extLst>
          </p:cNvPr>
          <p:cNvSpPr/>
          <p:nvPr/>
        </p:nvSpPr>
        <p:spPr>
          <a:xfrm>
            <a:off x="4247590" y="2523911"/>
            <a:ext cx="702293" cy="681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262581-764F-4687-5B77-F4EC0C8C2356}"/>
              </a:ext>
            </a:extLst>
          </p:cNvPr>
          <p:cNvCxnSpPr>
            <a:cxnSpLocks/>
            <a:stCxn id="26" idx="7"/>
            <a:endCxn id="25" idx="2"/>
          </p:cNvCxnSpPr>
          <p:nvPr/>
        </p:nvCxnSpPr>
        <p:spPr>
          <a:xfrm flipV="1">
            <a:off x="4847035" y="1932678"/>
            <a:ext cx="1163147" cy="69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6C1EE05-B272-E75F-689A-FE9A0563768A}"/>
              </a:ext>
            </a:extLst>
          </p:cNvPr>
          <p:cNvSpPr/>
          <p:nvPr/>
        </p:nvSpPr>
        <p:spPr>
          <a:xfrm>
            <a:off x="9943088" y="1008105"/>
            <a:ext cx="1920136" cy="19568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DE8B75-BBE1-DF5F-0E7D-5BD47431976C}"/>
              </a:ext>
            </a:extLst>
          </p:cNvPr>
          <p:cNvSpPr/>
          <p:nvPr/>
        </p:nvSpPr>
        <p:spPr>
          <a:xfrm>
            <a:off x="8180496" y="2577746"/>
            <a:ext cx="702293" cy="681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20FEA7-4994-B3BD-6169-650DE9881255}"/>
              </a:ext>
            </a:extLst>
          </p:cNvPr>
          <p:cNvCxnSpPr>
            <a:cxnSpLocks/>
            <a:stCxn id="29" idx="7"/>
            <a:endCxn id="28" idx="2"/>
          </p:cNvCxnSpPr>
          <p:nvPr/>
        </p:nvCxnSpPr>
        <p:spPr>
          <a:xfrm flipV="1">
            <a:off x="8779941" y="1986513"/>
            <a:ext cx="1163147" cy="69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5EC406D-580A-E9F2-5617-75E20B83966B}"/>
              </a:ext>
            </a:extLst>
          </p:cNvPr>
          <p:cNvSpPr txBox="1"/>
          <p:nvPr/>
        </p:nvSpPr>
        <p:spPr>
          <a:xfrm>
            <a:off x="1788203" y="4096243"/>
            <a:ext cx="17828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194D71-493F-2B8C-4B9B-0CD77D348490}"/>
              </a:ext>
            </a:extLst>
          </p:cNvPr>
          <p:cNvSpPr txBox="1"/>
          <p:nvPr/>
        </p:nvSpPr>
        <p:spPr>
          <a:xfrm>
            <a:off x="5660008" y="4096243"/>
            <a:ext cx="20168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Mesh Screens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3BF821-251D-8CF3-DDCF-92626F7643AA}"/>
              </a:ext>
            </a:extLst>
          </p:cNvPr>
          <p:cNvSpPr txBox="1"/>
          <p:nvPr/>
        </p:nvSpPr>
        <p:spPr>
          <a:xfrm>
            <a:off x="9846003" y="3867608"/>
            <a:ext cx="18565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 </a:t>
            </a:r>
          </a:p>
          <a:p>
            <a:pPr algn="ctr"/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+ </a:t>
            </a:r>
          </a:p>
          <a:p>
            <a:pPr algn="ctr"/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Mesh</a:t>
            </a:r>
          </a:p>
        </p:txBody>
      </p:sp>
    </p:spTree>
    <p:extLst>
      <p:ext uri="{BB962C8B-B14F-4D97-AF65-F5344CB8AC3E}">
        <p14:creationId xmlns:p14="http://schemas.microsoft.com/office/powerpoint/2010/main" val="3160136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BEED2-7F10-6C8D-45E7-44E4449C0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CB78-749C-5246-9184-4C32228A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AD91-E33B-413E-A4DC-C49C86DE4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3889"/>
            <a:ext cx="10515599" cy="4943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Test the pressure drop through the test section using a pitot probe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Analyze the effect that the screens have on flow unsteadiness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Determine the most efficient screen configuration for Mach 2.3, 4.0, 5.0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EDCEA-A499-84BB-B46F-859390794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DEEACC-A35A-FBF1-A387-79BBE54D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AA478F-AE35-AA33-4988-DDC25C45B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EDA78-33E7-BD8B-E23C-808CE958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0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3EBA5-80D4-388E-F716-0580ED183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A8740-DD28-DB8C-0E61-D8A3F56CF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B39A2-B6CA-E5CE-0802-CE460608B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3889"/>
            <a:ext cx="10515599" cy="49430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James Threadgill – Mentor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Roman Anthis – PhD Student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Glenn Berg – Master’s Student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Ashish Singh – Post-Doctoral Research Associate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Department of Aerospace and Mechanical Engineering</a:t>
            </a:r>
          </a:p>
          <a:p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AF5D4-EFA3-96A8-B5B2-0F7B8A8D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9F782-7F10-2371-EBE6-F33687A8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8C7AA-7EC5-8C7F-B066-3D9C88FC3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1946A-AC54-4DD1-3963-88575C7D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35006-DD90-E926-A4A3-B40F0BF52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7B98-7B2A-26F8-A85E-8730249E0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95749"/>
            <a:ext cx="10515599" cy="4381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0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003B4-0199-FBA3-97ED-538027F2B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0C2644-9882-22AA-A51E-E583EBAF2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A9526-1F9F-C4F7-1B13-B47459F2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385D0-DA30-8E3C-99BA-C45761988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2F2CD-8878-5588-440B-165F93EBA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6F627-465F-F3AA-24FF-6EF4B9D1A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2FC63-350B-07DF-0DEB-A3F436C4C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72" y="1234662"/>
            <a:ext cx="6664287" cy="4943074"/>
          </a:xfrm>
        </p:spPr>
        <p:txBody>
          <a:bodyPr>
            <a:normAutofit/>
          </a:bodyPr>
          <a:lstStyle/>
          <a:p>
            <a:pPr rtl="0" fontAlgn="base">
              <a:lnSpc>
                <a:spcPct val="2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University of Arizona’s Indraft Supersonic Wind Tunnel (ISWT):</a:t>
            </a:r>
          </a:p>
          <a:p>
            <a:pPr lvl="1" fontAlgn="base">
              <a:lnSpc>
                <a:spcPct val="200000"/>
              </a:lnSpc>
              <a:spcBef>
                <a:spcPts val="400"/>
              </a:spcBef>
            </a:pPr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Low-enthalpy, direct-connect testing</a:t>
            </a:r>
          </a:p>
          <a:p>
            <a:pPr lvl="1" fontAlgn="base">
              <a:lnSpc>
                <a:spcPct val="200000"/>
              </a:lnSpc>
              <a:spcBef>
                <a:spcPts val="400"/>
              </a:spcBef>
            </a:pPr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Vacuum tank (34 m</a:t>
            </a:r>
            <a:r>
              <a:rPr lang="en-US" sz="2000" baseline="300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3</a:t>
            </a:r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): ~15 s of runtime every 15 min</a:t>
            </a:r>
          </a:p>
          <a:p>
            <a:pPr lvl="1" fontAlgn="base">
              <a:lnSpc>
                <a:spcPct val="200000"/>
              </a:lnSpc>
              <a:spcBef>
                <a:spcPts val="400"/>
              </a:spcBef>
            </a:pPr>
            <a:r>
              <a:rPr lang="en-US" sz="22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Mach 2.3, 4.0, 5.0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C2517-ECA4-62D4-FE45-3F082B66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B7D9F-08CB-8D1D-DCCC-951CF020D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B44CF-6AF9-F291-1385-B36B26693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C29E7-7037-D35F-F397-BC9082F3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2</a:t>
            </a:fld>
            <a:endParaRPr lang="en-US"/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477BDC03-F2E9-AF78-E5D0-B7862CC6F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708" y="4027228"/>
            <a:ext cx="5240660" cy="143367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935F8D7-A28A-653B-4ED7-E7DEB855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93" y="974035"/>
            <a:ext cx="5919707" cy="268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26243-D399-14AF-73D8-C738849FC5AD}"/>
              </a:ext>
            </a:extLst>
          </p:cNvPr>
          <p:cNvSpPr txBox="1"/>
          <p:nvPr/>
        </p:nvSpPr>
        <p:spPr>
          <a:xfrm>
            <a:off x="8234116" y="3474650"/>
            <a:ext cx="19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219282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2ECD-338F-1F7F-E6BC-8DE51EFA5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DB74-C616-EB7A-1473-CB2B41665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D8910-9200-89B9-FE1C-C1F0A2AE5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72" y="1234662"/>
            <a:ext cx="6664287" cy="4943074"/>
          </a:xfrm>
        </p:spPr>
        <p:txBody>
          <a:bodyPr>
            <a:normAutofit/>
          </a:bodyPr>
          <a:lstStyle/>
          <a:p>
            <a:pPr rtl="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Inlet disturbances affect downstream supersonic flow.</a:t>
            </a:r>
          </a:p>
          <a:p>
            <a:pPr rtl="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They cause non-uniform flow, turbulence, and shock instability.</a:t>
            </a:r>
          </a:p>
          <a:p>
            <a:pPr rtl="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Screens mitigate disturbances and enhance flow uniformity.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E0A48-015B-7ECA-C1F7-554FA5850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1CE7F-A0A9-1BB6-6C92-7261F9CAC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6B65B-E76D-85A3-062D-1F7987BC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48387-AADC-4893-4AD5-B1FF5F47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3</a:t>
            </a:fld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9188053-9D24-4DEE-2C2F-6CD359947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92" y="1234662"/>
            <a:ext cx="4917982" cy="368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3BA67D-056B-8382-2A04-6EEFEE956648}"/>
              </a:ext>
            </a:extLst>
          </p:cNvPr>
          <p:cNvSpPr txBox="1"/>
          <p:nvPr/>
        </p:nvSpPr>
        <p:spPr>
          <a:xfrm>
            <a:off x="8340685" y="5083874"/>
            <a:ext cx="242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flight.engr.ucdavis.edu</a:t>
            </a:r>
          </a:p>
        </p:txBody>
      </p:sp>
    </p:spTree>
    <p:extLst>
      <p:ext uri="{BB962C8B-B14F-4D97-AF65-F5344CB8AC3E}">
        <p14:creationId xmlns:p14="http://schemas.microsoft.com/office/powerpoint/2010/main" val="1907422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B5040-D276-0172-B310-B4DE5896B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AA8B-EFDE-750E-1C4C-79FE87C3E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Wind Tunnel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44EF-E57A-94E2-786A-9862BF40B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44" y="1234662"/>
            <a:ext cx="5552662" cy="49430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Screens upstream break down eddies to reduce turbulence.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They stabilize the boundary layer and supersonic flow.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Improve flow uniformity in the test section.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702CB-D5A0-9CD5-0294-FE79BF57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F1D62-03F9-2159-03A2-135FCC626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EB56E8-C26E-9234-E257-575007AB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157C7-E054-7578-6C32-671A95CE4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DE4C2E-9C39-BA4E-8529-D59744014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38" y="1958010"/>
            <a:ext cx="5731999" cy="25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75AD30-F954-100F-6959-982F6DAD1DDA}"/>
              </a:ext>
            </a:extLst>
          </p:cNvPr>
          <p:cNvSpPr txBox="1"/>
          <p:nvPr/>
        </p:nvSpPr>
        <p:spPr>
          <a:xfrm>
            <a:off x="8185533" y="4755140"/>
            <a:ext cx="2423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eaglepubs.erau.edu</a:t>
            </a:r>
          </a:p>
        </p:txBody>
      </p:sp>
    </p:spTree>
    <p:extLst>
      <p:ext uri="{BB962C8B-B14F-4D97-AF65-F5344CB8AC3E}">
        <p14:creationId xmlns:p14="http://schemas.microsoft.com/office/powerpoint/2010/main" val="96885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660F2-083A-E8E7-EAEA-2AE8175F6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B10E-3989-4150-CFCA-7D70F1CB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 vs Mesh 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45822-B959-E861-758D-8673E160A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85" y="1079653"/>
            <a:ext cx="5441415" cy="4943074"/>
          </a:xfrm>
        </p:spPr>
        <p:txBody>
          <a:bodyPr>
            <a:normAutofit/>
          </a:bodyPr>
          <a:lstStyle/>
          <a:p>
            <a:pPr algn="ctr" rtl="0">
              <a:spcBef>
                <a:spcPts val="400"/>
              </a:spcBef>
              <a:buNone/>
            </a:pPr>
            <a:r>
              <a:rPr lang="en-US" sz="2000" b="1" i="0" u="sng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</a:t>
            </a:r>
            <a:endParaRPr lang="en-US" sz="2000" b="1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Composed of hexagonal cells. 3D structure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Straightens the flow direction creating directional uniformity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Placed at inlet entrance far upstream</a:t>
            </a:r>
          </a:p>
          <a:p>
            <a:pPr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Higher open area ratio leads to  low-pressure drop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64EE5-6732-877F-2C0E-D8E17EB33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C086E-1684-0EED-518C-01EF485A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FE8B5-974A-85F1-7D87-83F908BF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BCB48-C0DE-3628-B1BD-9117E032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7AFC4-D549-4AA9-3BC6-9CD8FAFAF40B}"/>
              </a:ext>
            </a:extLst>
          </p:cNvPr>
          <p:cNvSpPr txBox="1"/>
          <p:nvPr/>
        </p:nvSpPr>
        <p:spPr>
          <a:xfrm>
            <a:off x="6279615" y="1042765"/>
            <a:ext cx="5524874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400"/>
              </a:spcBef>
              <a:buNone/>
            </a:pPr>
            <a:r>
              <a:rPr lang="en-US" sz="2000" b="1" i="0" u="sng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Mesh</a:t>
            </a:r>
            <a:endParaRPr lang="en-US" sz="2000" b="1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Woven material with regular pattern of openings and flat screen</a:t>
            </a:r>
          </a:p>
          <a:p>
            <a:pPr marL="342900" indent="-342900"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Improves flow uniformity in terms of both velocity and turbulence</a:t>
            </a:r>
          </a:p>
          <a:p>
            <a:pPr marL="342900" indent="-342900"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Can be layered to further reduce turbulence intensity</a:t>
            </a:r>
          </a:p>
          <a:p>
            <a:pPr marL="342900" indent="-342900" rtl="0" fontAlgn="base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Higher pressure drop associated with lower open area ratios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50D130-1FF9-2646-EE7D-E947D9318982}"/>
              </a:ext>
            </a:extLst>
          </p:cNvPr>
          <p:cNvCxnSpPr>
            <a:cxnSpLocks/>
          </p:cNvCxnSpPr>
          <p:nvPr/>
        </p:nvCxnSpPr>
        <p:spPr>
          <a:xfrm>
            <a:off x="6096000" y="1079653"/>
            <a:ext cx="0" cy="4612927"/>
          </a:xfrm>
          <a:prstGeom prst="line">
            <a:avLst/>
          </a:prstGeom>
          <a:ln>
            <a:solidFill>
              <a:srgbClr val="0C23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AEDC team members mark completion of 16S honeycomb &gt; Air Force Materiel  Command &gt; Article Display">
            <a:extLst>
              <a:ext uri="{FF2B5EF4-FFF2-40B4-BE49-F238E27FC236}">
                <a16:creationId xmlns:a16="http://schemas.microsoft.com/office/drawing/2014/main" id="{57BC5D6F-3485-47D3-2E23-6ABF5593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689" y="3964428"/>
            <a:ext cx="3184111" cy="211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FB4F3A1-7CD5-2AD9-7AD2-97CFAFAB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70" y="4040592"/>
            <a:ext cx="3482964" cy="20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3B1812-390D-21B1-C28C-C220F3D0A1DE}"/>
              </a:ext>
            </a:extLst>
          </p:cNvPr>
          <p:cNvSpPr txBox="1"/>
          <p:nvPr/>
        </p:nvSpPr>
        <p:spPr>
          <a:xfrm>
            <a:off x="8044260" y="6190700"/>
            <a:ext cx="233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drahtweberei.de</a:t>
            </a:r>
          </a:p>
          <a:p>
            <a:endParaRPr lang="en-US" sz="12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6F9926-51F9-E46C-5C80-A977179CFE3F}"/>
              </a:ext>
            </a:extLst>
          </p:cNvPr>
          <p:cNvSpPr txBox="1"/>
          <p:nvPr/>
        </p:nvSpPr>
        <p:spPr>
          <a:xfrm>
            <a:off x="2455014" y="6211821"/>
            <a:ext cx="1810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afmc.af.mil</a:t>
            </a:r>
          </a:p>
          <a:p>
            <a:endParaRPr lang="en-US" sz="12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8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14AF9-B76F-6CD6-6D1B-5889274C1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EA9C0-A0DC-4454-75A3-BF3E2B93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 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A90F6-9BFE-6C9B-E8BB-9F70B9C87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3889"/>
            <a:ext cx="10515599" cy="4943074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screens effectiveness in reducing turbulence is strictly related to its porosity, which should be in the range between 0.58 – 0.8</a:t>
            </a:r>
          </a:p>
          <a:p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4C0628-0839-0FA5-A523-BD89EB84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A2C53-9ACD-E4A6-4EED-36B4E08B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5CBAB5-B308-7E26-FDED-242B7DFF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1E7B5-4947-59B0-2A93-612E052F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6</a:t>
            </a:fld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7ED6C2A-F358-886E-1EA1-FC77520B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80" y="2368498"/>
            <a:ext cx="4338023" cy="380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56C849-D21A-6A94-7DD0-C786E60A38C3}"/>
              </a:ext>
            </a:extLst>
          </p:cNvPr>
          <p:cNvSpPr txBox="1"/>
          <p:nvPr/>
        </p:nvSpPr>
        <p:spPr>
          <a:xfrm>
            <a:off x="6148741" y="4365130"/>
            <a:ext cx="5676326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 rtl="0" fontAlgn="base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 = screen wire diameter</a:t>
            </a:r>
          </a:p>
          <a:p>
            <a:pPr marL="742950" indent="-285750" rtl="0" fontAlgn="base">
              <a:spcBef>
                <a:spcPts val="32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</a:t>
            </a: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= screen mesh length 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117873-874D-7952-B1CB-377215D04ACB}"/>
                  </a:ext>
                </a:extLst>
              </p:cNvPr>
              <p:cNvSpPr txBox="1"/>
              <p:nvPr/>
            </p:nvSpPr>
            <p:spPr>
              <a:xfrm>
                <a:off x="7154779" y="2559452"/>
                <a:ext cx="2681842" cy="1053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8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C234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C234B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C234B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C234B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117873-874D-7952-B1CB-377215D04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779" y="2559452"/>
                <a:ext cx="2681842" cy="10532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D02D1B-1600-5AC1-31FE-4D7BED550FC5}"/>
              </a:ext>
            </a:extLst>
          </p:cNvPr>
          <p:cNvSpPr txBox="1"/>
          <p:nvPr/>
        </p:nvSpPr>
        <p:spPr>
          <a:xfrm>
            <a:off x="2406174" y="6144534"/>
            <a:ext cx="19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2329859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22FDA-6128-F35B-592A-B05BEDF30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350B-0EAD-614F-462E-C2FBCE48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 Design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211AB-A9C2-7764-7EE1-DDE13AC7A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3889"/>
            <a:ext cx="10515599" cy="4943074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honeycomb length and cell hydraulic diameter ratio must be in the range between 6 to 8 and the honeycomb porosity should be greater than 0.8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00C10-B545-F086-3FB5-CB3CF22CE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50574-1142-B01C-FB9A-54B83E148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8ED4C-9DBD-37E7-148F-63A0BC328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ACABD-AE32-78BF-BE69-3FC3B905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7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8EE06CB-103D-1BC9-515D-2AA57CD1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93" y="2385291"/>
            <a:ext cx="4365627" cy="36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2255F-9DD9-B2EC-50C6-99B9F9D9BEEC}"/>
              </a:ext>
            </a:extLst>
          </p:cNvPr>
          <p:cNvSpPr txBox="1"/>
          <p:nvPr/>
        </p:nvSpPr>
        <p:spPr>
          <a:xfrm>
            <a:off x="6749783" y="4517152"/>
            <a:ext cx="5442217" cy="1805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400"/>
              </a:spcBef>
              <a:buNone/>
            </a:pPr>
            <a:r>
              <a:rPr lang="en-US" sz="2400" b="0" i="0" u="none" strike="noStrike" dirty="0" err="1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</a:t>
            </a:r>
            <a:r>
              <a:rPr lang="en-US" sz="2400" b="0" i="0" u="none" strike="noStrike" baseline="-25000" dirty="0" err="1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</a:t>
            </a: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= honeycomb length</a:t>
            </a:r>
            <a:endParaRPr lang="en-US" sz="2400" b="0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rtl="0">
              <a:spcBef>
                <a:spcPts val="400"/>
              </a:spcBef>
              <a:buNone/>
            </a:pP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</a:t>
            </a:r>
            <a:r>
              <a:rPr lang="en-US" sz="2400" b="0" i="0" u="none" strike="noStrike" baseline="-25000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 honey</a:t>
            </a: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= honeycomb cell hydraulic diameter</a:t>
            </a:r>
            <a:endParaRPr lang="en-US" sz="2400" b="0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93FC4-96E0-5F1B-E4AF-816D1CFB01BC}"/>
                  </a:ext>
                </a:extLst>
              </p:cNvPr>
              <p:cNvSpPr txBox="1"/>
              <p:nvPr/>
            </p:nvSpPr>
            <p:spPr>
              <a:xfrm>
                <a:off x="7207096" y="2681375"/>
                <a:ext cx="2500621" cy="1543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</a:rPr>
                        <m:t>6 </m:t>
                      </m:r>
                      <m:r>
                        <a:rPr lang="en-US" sz="24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h𝑜𝑛𝑒𝑦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0C23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h𝑜𝑛𝑒𝑦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≤8</m:t>
                      </m:r>
                    </m:oMath>
                  </m:oMathPara>
                </a14:m>
                <a:endParaRPr lang="en-US" sz="2400" b="0" dirty="0">
                  <a:solidFill>
                    <a:srgbClr val="0C234B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endParaRPr>
              </a:p>
              <a:p>
                <a:endParaRPr lang="en-US" sz="2400" b="0" i="1" dirty="0">
                  <a:solidFill>
                    <a:srgbClr val="0C234B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C234B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C234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≥0.8</m:t>
                      </m:r>
                    </m:oMath>
                  </m:oMathPara>
                </a14:m>
                <a:endParaRPr lang="en-US" sz="2400" dirty="0">
                  <a:solidFill>
                    <a:srgbClr val="0C234B"/>
                  </a:solidFill>
                  <a:latin typeface="Sans Serif Collection" panose="020B0502040504020204" pitchFamily="34" charset="0"/>
                  <a:ea typeface="Sans Serif Collection" panose="020B0502040504020204" pitchFamily="34" charset="0"/>
                  <a:cs typeface="Sans Serif Collection" panose="020B0502040504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D93FC4-96E0-5F1B-E4AF-816D1CFB0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096" y="2681375"/>
                <a:ext cx="2500621" cy="1543821"/>
              </a:xfrm>
              <a:prstGeom prst="rect">
                <a:avLst/>
              </a:prstGeom>
              <a:blipFill>
                <a:blip r:embed="rId6"/>
                <a:stretch>
                  <a:fillRect b="-4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3839C57-3AFF-ED33-110D-B88FAAB68AF7}"/>
              </a:ext>
            </a:extLst>
          </p:cNvPr>
          <p:cNvSpPr txBox="1"/>
          <p:nvPr/>
        </p:nvSpPr>
        <p:spPr>
          <a:xfrm>
            <a:off x="2388805" y="6038463"/>
            <a:ext cx="19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166809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1A1E6-D369-EB53-27CE-0496E26EB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FF6AB-2F15-55B5-997E-565235F53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 Sizing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078B5-174E-59C6-D1D0-13D8B2365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44" y="1068101"/>
            <a:ext cx="7355052" cy="5174428"/>
          </a:xfrm>
        </p:spPr>
        <p:txBody>
          <a:bodyPr>
            <a:normAutofit/>
          </a:bodyPr>
          <a:lstStyle/>
          <a:p>
            <a:pPr fontAlgn="base">
              <a:lnSpc>
                <a:spcPct val="130000"/>
              </a:lnSpc>
              <a:spcBef>
                <a:spcPts val="400"/>
              </a:spcBef>
            </a:pP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ISWT cross-section is 122 x 406.4 mm</a:t>
            </a:r>
            <a:endParaRPr lang="en-US" sz="2400" dirty="0">
              <a:solidFill>
                <a:srgbClr val="0C234B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rtl="0" fontAlgn="base">
              <a:lnSpc>
                <a:spcPct val="13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Appropriate mesh size</a:t>
            </a:r>
            <a:endParaRPr lang="en-US" sz="2400" b="0" i="0" u="none" strike="noStrike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742950" lvl="1" indent="-285750" rtl="0" fontAlgn="base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D/20 ≤</a:t>
            </a: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Times New Roman" panose="02020603050405020304" pitchFamily="18" charset="0"/>
                <a:ea typeface="Sans Serif Collection" panose="020B0502040504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6.1mm, minimal turbulence control</a:t>
            </a:r>
          </a:p>
          <a:p>
            <a:pPr marL="742950" lvl="1" indent="-285750" rtl="0" fontAlgn="base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D/30 ≤ 4.067 mm, stronger turbulence control</a:t>
            </a:r>
          </a:p>
          <a:p>
            <a:pPr marL="1143000" lvl="2" indent="-228600" rtl="0" fontAlgn="base">
              <a:lnSpc>
                <a:spcPct val="1300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 = Smallest dimension of the wind tunnel (width or height)</a:t>
            </a:r>
          </a:p>
          <a:p>
            <a:pPr rtl="0" fontAlgn="base">
              <a:lnSpc>
                <a:spcPct val="13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Spacing between the screens = (0.2D to 0.5D) = 25 to 60 mm</a:t>
            </a:r>
          </a:p>
          <a:p>
            <a:pPr fontAlgn="base">
              <a:lnSpc>
                <a:spcPct val="130000"/>
              </a:lnSpc>
              <a:spcBef>
                <a:spcPts val="240"/>
              </a:spcBef>
            </a:pPr>
            <a:r>
              <a:rPr lang="en-US" sz="24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 cell sizes</a:t>
            </a:r>
          </a:p>
          <a:p>
            <a:pPr lvl="1" fontAlgn="base">
              <a:lnSpc>
                <a:spcPct val="130000"/>
              </a:lnSpc>
              <a:spcBef>
                <a:spcPts val="240"/>
              </a:spcBef>
            </a:pPr>
            <a:r>
              <a:rPr lang="en-US" sz="20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1/8" to 1/4": Best for high-precision flow straightening.</a:t>
            </a:r>
          </a:p>
          <a:p>
            <a:pPr fontAlgn="base">
              <a:lnSpc>
                <a:spcPct val="125000"/>
              </a:lnSpc>
              <a:spcBef>
                <a:spcPts val="240"/>
              </a:spcBef>
            </a:pPr>
            <a:endParaRPr lang="en-US" b="0" i="0" u="none" strike="noStrike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fontAlgn="base">
              <a:lnSpc>
                <a:spcPct val="125000"/>
              </a:lnSpc>
              <a:spcBef>
                <a:spcPts val="240"/>
              </a:spcBef>
            </a:pPr>
            <a:endParaRPr lang="en-US" sz="3400" b="0" i="0" u="none" strike="noStrike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fontAlgn="base">
              <a:spcBef>
                <a:spcPts val="240"/>
              </a:spcBef>
            </a:pPr>
            <a:endParaRPr lang="en-US" sz="1800" b="0" i="0" u="none" strike="noStrike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080991-2F22-3BE8-1247-FDE4DAB2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E7221-F553-6464-98E3-1D614D755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96094-5C6F-42B3-5629-0017A93E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837EE-585A-79D2-7E07-E028AA67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40E4130-A807-5C02-0F4B-C105EB0B3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60835" y="1226659"/>
            <a:ext cx="4455503" cy="40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E9D922-B893-05F7-85F3-B79F846D1437}"/>
              </a:ext>
            </a:extLst>
          </p:cNvPr>
          <p:cNvSpPr/>
          <p:nvPr/>
        </p:nvSpPr>
        <p:spPr>
          <a:xfrm>
            <a:off x="8525853" y="1992253"/>
            <a:ext cx="609297" cy="26304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5A0138-D6FD-33F3-8779-B1C973481E22}"/>
              </a:ext>
            </a:extLst>
          </p:cNvPr>
          <p:cNvSpPr txBox="1"/>
          <p:nvPr/>
        </p:nvSpPr>
        <p:spPr>
          <a:xfrm>
            <a:off x="8984170" y="5255438"/>
            <a:ext cx="1996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Source: researchgate.net</a:t>
            </a:r>
          </a:p>
        </p:txBody>
      </p:sp>
    </p:spTree>
    <p:extLst>
      <p:ext uri="{BB962C8B-B14F-4D97-AF65-F5344CB8AC3E}">
        <p14:creationId xmlns:p14="http://schemas.microsoft.com/office/powerpoint/2010/main" val="315718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4248F-AF2E-74AC-B08F-C31F5900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1E1E-98ED-4E57-4EB8-F1B3FD9C2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Screen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569DB-C64B-A8DF-FC2C-3D3A0C423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57" y="1325562"/>
            <a:ext cx="3542510" cy="4852173"/>
          </a:xfrm>
        </p:spPr>
        <p:txBody>
          <a:bodyPr/>
          <a:lstStyle/>
          <a:p>
            <a:pPr marL="0" indent="0" algn="ctr" rtl="0" fontAlgn="base">
              <a:spcBef>
                <a:spcPts val="400"/>
              </a:spcBef>
              <a:buNone/>
            </a:pPr>
            <a:r>
              <a:rPr lang="en-US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Honeycomb Screen</a:t>
            </a: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Thickness: 2” (50.8 mm)</a:t>
            </a:r>
            <a:endParaRPr lang="en-US" b="0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Cell size: ¼” (6.35 mm)</a:t>
            </a:r>
            <a:endParaRPr lang="en-US" b="0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Aspect Ratio: 8:1</a:t>
            </a:r>
            <a:endParaRPr lang="en-US" b="0" dirty="0">
              <a:solidFill>
                <a:srgbClr val="0C234B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buNone/>
            </a:pPr>
            <a:br>
              <a:rPr lang="en-US" dirty="0"/>
            </a:br>
            <a:br>
              <a:rPr lang="en-US" dirty="0"/>
            </a:br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08DB3-6E06-E702-E4FB-DD04DE527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6834"/>
            <a:ext cx="934088" cy="771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34999F-2492-65A0-E4E6-48F6E2C9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135" y="5878291"/>
            <a:ext cx="733865" cy="979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A3B9DC-4F41-D204-D975-48644C60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6" y="5985066"/>
            <a:ext cx="1745868" cy="87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804DE-0009-02FC-8488-D60BFC2DD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B80F0-FF2D-444D-B716-70EB57649D53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9BCED-2DF1-E4E5-2AAA-D139CD19409A}"/>
              </a:ext>
            </a:extLst>
          </p:cNvPr>
          <p:cNvCxnSpPr>
            <a:cxnSpLocks/>
          </p:cNvCxnSpPr>
          <p:nvPr/>
        </p:nvCxnSpPr>
        <p:spPr>
          <a:xfrm>
            <a:off x="4278216" y="1122536"/>
            <a:ext cx="0" cy="4612927"/>
          </a:xfrm>
          <a:prstGeom prst="line">
            <a:avLst/>
          </a:prstGeom>
          <a:ln>
            <a:solidFill>
              <a:srgbClr val="0C23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A08DC5-7549-1282-C759-6FA0B159B2D9}"/>
              </a:ext>
            </a:extLst>
          </p:cNvPr>
          <p:cNvSpPr txBox="1">
            <a:spLocks/>
          </p:cNvSpPr>
          <p:nvPr/>
        </p:nvSpPr>
        <p:spPr>
          <a:xfrm>
            <a:off x="4465044" y="1325563"/>
            <a:ext cx="3381261" cy="494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Mesh Screen #1</a:t>
            </a: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d=0.45mm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l=2.00mm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𝛽=0.601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buNone/>
            </a:pPr>
            <a:br>
              <a:rPr lang="en-US" sz="1200" dirty="0"/>
            </a:br>
            <a:br>
              <a:rPr lang="en-US" dirty="0"/>
            </a:br>
            <a:br>
              <a:rPr lang="en-US" dirty="0"/>
            </a:br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DF9705-F0C5-943B-402D-192C403A5684}"/>
              </a:ext>
            </a:extLst>
          </p:cNvPr>
          <p:cNvCxnSpPr>
            <a:cxnSpLocks/>
          </p:cNvCxnSpPr>
          <p:nvPr/>
        </p:nvCxnSpPr>
        <p:spPr>
          <a:xfrm>
            <a:off x="8033132" y="1122536"/>
            <a:ext cx="0" cy="4612927"/>
          </a:xfrm>
          <a:prstGeom prst="line">
            <a:avLst/>
          </a:prstGeom>
          <a:ln>
            <a:solidFill>
              <a:srgbClr val="0C234B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D434FF-E8A0-194F-AC1C-5107D0C59469}"/>
              </a:ext>
            </a:extLst>
          </p:cNvPr>
          <p:cNvSpPr txBox="1">
            <a:spLocks/>
          </p:cNvSpPr>
          <p:nvPr/>
        </p:nvSpPr>
        <p:spPr>
          <a:xfrm>
            <a:off x="8368443" y="1325563"/>
            <a:ext cx="3381261" cy="494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0C234B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Mesh Screen #2</a:t>
            </a: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d=0.3mm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l=1.00mm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algn="ctr" rtl="0">
              <a:spcBef>
                <a:spcPts val="400"/>
              </a:spcBef>
              <a:buNone/>
            </a:pPr>
            <a:r>
              <a:rPr lang="en-US" sz="1800" b="0" i="0" u="none" strike="noStrike" dirty="0">
                <a:solidFill>
                  <a:srgbClr val="0C234B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𝛽=0.52</a:t>
            </a:r>
            <a:endParaRPr lang="en-US" sz="1800" b="0" dirty="0"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>
              <a:buNone/>
            </a:pPr>
            <a:br>
              <a:rPr lang="en-US" sz="1200" dirty="0"/>
            </a:br>
            <a:br>
              <a:rPr lang="en-US" sz="1200" dirty="0"/>
            </a:br>
            <a:br>
              <a:rPr lang="en-US" dirty="0"/>
            </a:br>
            <a:br>
              <a:rPr lang="en-US" dirty="0"/>
            </a:br>
            <a:endParaRPr lang="en-US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555604-377C-5ADE-D826-A6BD8B6C4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9" y="2802320"/>
            <a:ext cx="2027694" cy="293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77550-C9D4-6F24-8103-D6F91D14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41" t="6449" r="17459" b="22620"/>
          <a:stretch/>
        </p:blipFill>
        <p:spPr>
          <a:xfrm>
            <a:off x="8636869" y="2802320"/>
            <a:ext cx="2877800" cy="29331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47173-30F9-72C4-6BD3-19C793B09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780" y="2802320"/>
            <a:ext cx="1557100" cy="2933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A3F306-6390-26E5-7097-CC700871CF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038" y="2802320"/>
            <a:ext cx="2800173" cy="29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30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D99F7083-3EB4-4DFD-8906-90D3D10E1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D30D6B-FABB-4D71-9CCF-12FEF58FFCA6}"/>
</file>

<file path=customXml/itemProps3.xml><?xml version="1.0" encoding="utf-8"?>
<ds:datastoreItem xmlns:ds="http://schemas.openxmlformats.org/officeDocument/2006/customXml" ds:itemID="{8CB7D0FC-086D-4FB3-8F5F-F7D10D7CBBC9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6dbbadea-8f70-4563-8a78-a2f1acdcdf56"/>
    <ds:schemaRef ds:uri="http://schemas.microsoft.com/office/2006/documentManagement/types"/>
    <ds:schemaRef ds:uri="http://schemas.microsoft.com/office/infopath/2007/PartnerControls"/>
    <ds:schemaRef ds:uri="97cd8d3e-89c1-4e76-a75c-65401813a6b0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15021</TotalTime>
  <Words>563</Words>
  <Application>Microsoft Office PowerPoint</Application>
  <PresentationFormat>Widescreen</PresentationFormat>
  <Paragraphs>117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Cambria Math</vt:lpstr>
      <vt:lpstr>Sans Serif Collection</vt:lpstr>
      <vt:lpstr>Times New Roman</vt:lpstr>
      <vt:lpstr>Office Theme</vt:lpstr>
      <vt:lpstr>Effect of Upstream Screens on Flow Unsteadiness in a Supersonic Wind Tunnel</vt:lpstr>
      <vt:lpstr>Introduction</vt:lpstr>
      <vt:lpstr>Problem Statement</vt:lpstr>
      <vt:lpstr>Wind Tunnel Screens</vt:lpstr>
      <vt:lpstr>Honeycomb vs Mesh Screens</vt:lpstr>
      <vt:lpstr>Screen Design Criteria</vt:lpstr>
      <vt:lpstr>Screen Design Criteria</vt:lpstr>
      <vt:lpstr>Screen Sizing</vt:lpstr>
      <vt:lpstr>Screen Configuration</vt:lpstr>
      <vt:lpstr>Screen Placement</vt:lpstr>
      <vt:lpstr>Next Steps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Gold, Anna - (annagold)</dc:creator>
  <cp:lastModifiedBy>Gold, Anna - (annagold)</cp:lastModifiedBy>
  <cp:revision>4</cp:revision>
  <dcterms:created xsi:type="dcterms:W3CDTF">2025-03-25T16:20:10Z</dcterms:created>
  <dcterms:modified xsi:type="dcterms:W3CDTF">2025-04-05T02:43:42Z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